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Heebo Light" panose="020F0302020204030204" pitchFamily="34" charset="0"/>
      <p:regular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Nunito Semi Bold" pitchFamily="2" charset="77"/>
      <p:regular r:id="rId28"/>
    </p:embeddedFont>
    <p:embeddedFont>
      <p:font typeface="PT Sans" panose="020B0503020203020204" pitchFamily="34" charset="77"/>
      <p:regular r:id="rId29"/>
    </p:embeddedFont>
    <p:embeddedFont>
      <p:font typeface="PT Sans Bold" panose="020B0503020203020204" pitchFamily="34" charset="77"/>
      <p:boldItalic r:id="rId30"/>
    </p:embeddedFont>
  </p:embeddedFontLst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B3275-3F2A-9F4A-AAB9-BCF485895E2C}" v="33" dt="2025-05-15T22:28:19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79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2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39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60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77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89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18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38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4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81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9" y="-38639"/>
            <a:ext cx="5512159" cy="82682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5217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Healthcare Predictive Analytics – Diabetes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231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 Mohamed Mahmoud, Abdulrahman Ahmed, Youssef Mohamed, Ahmed Wael, Amr Yasser, and Mostafa Hamdy.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67630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68392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658445"/>
            <a:ext cx="195036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Ahmed Wael</a:t>
            </a:r>
            <a:endParaRPr lang="en-US" sz="2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82262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 &amp; Selection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BMI categories based on medical guidelines.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Importance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Random Forest to rank impactful features.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Selected top features: Age, BMI, Blood Glucose, HbA1c.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Healthcare Predictive Analytics: Diabetes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Data handling, model development, evaluation, and deployment plans.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6898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0673"/>
            <a:ext cx="7310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Data Imbalance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19613"/>
            <a:ext cx="3664863" cy="2490192"/>
          </a:xfrm>
          <a:prstGeom prst="roundRect">
            <a:avLst>
              <a:gd name="adj" fmla="val 382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Text 2"/>
          <p:cNvSpPr/>
          <p:nvPr/>
        </p:nvSpPr>
        <p:spPr>
          <a:xfrm>
            <a:off x="6514624" y="2854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4446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91.5% of patients are non-diabetic causing imbalance.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19613"/>
            <a:ext cx="3664863" cy="2490192"/>
          </a:xfrm>
          <a:prstGeom prst="roundRect">
            <a:avLst>
              <a:gd name="adj" fmla="val 382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8" name="Text 5"/>
          <p:cNvSpPr/>
          <p:nvPr/>
        </p:nvSpPr>
        <p:spPr>
          <a:xfrm>
            <a:off x="10406301" y="2854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Solutions Applied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4446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SMOTE to generate synthetic diabetic cases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406301" y="414956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Adjusted class weights in classifiers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33661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2" name="Text 9"/>
          <p:cNvSpPr/>
          <p:nvPr/>
        </p:nvSpPr>
        <p:spPr>
          <a:xfrm>
            <a:off x="6514624" y="5571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Goal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06147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 fairness and prevent bias towards majority class.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8896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7095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Training Workflow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Text 2"/>
          <p:cNvSpPr/>
          <p:nvPr/>
        </p:nvSpPr>
        <p:spPr>
          <a:xfrm>
            <a:off x="8788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Split data into train and test sets.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9" name="Text 6"/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Cross-Validation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 model robustness across folds.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3" name="Text 10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943951"/>
            <a:ext cx="34293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 using GridSearchCV.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7" name="Text 14"/>
          <p:cNvSpPr/>
          <p:nvPr/>
        </p:nvSpPr>
        <p:spPr>
          <a:xfrm>
            <a:off x="8788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28767"/>
            <a:ext cx="3148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&amp; Selection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Assess performance and choose best model.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598872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2002"/>
            <a:ext cx="7713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 Regression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77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89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Accuracy: ~88%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310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Precision: 0.65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732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Recall: 0.72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077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5889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Simple and interpretable model.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Limited for complex, non-linear patterns.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49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59306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Serves as baseline for comparison.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8670054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10946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Tree &amp; Random Forest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Accuracy: ~90%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Highly interpretable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Prone to overfitting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Accuracy: ~93%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Better generalization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Insightful feature importance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9039389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8625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SVM &amp; Neural Network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Accuracy: ~91%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Effective for high-dimensional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Neural Network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Accuracy: ~95%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Excels in complex relationships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23523186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443" y="570428"/>
            <a:ext cx="7691914" cy="1296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Comparison &amp; Selection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2443" y="2178129"/>
            <a:ext cx="7691914" cy="4917996"/>
          </a:xfrm>
          <a:prstGeom prst="roundRect">
            <a:avLst>
              <a:gd name="adj" fmla="val 177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Shape 2"/>
          <p:cNvSpPr/>
          <p:nvPr/>
        </p:nvSpPr>
        <p:spPr>
          <a:xfrm>
            <a:off x="6220063" y="2185749"/>
            <a:ext cx="7676674" cy="595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6" name="Text 3"/>
          <p:cNvSpPr/>
          <p:nvPr/>
        </p:nvSpPr>
        <p:spPr>
          <a:xfrm>
            <a:off x="6427589" y="2317790"/>
            <a:ext cx="111668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966710" y="2317790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502021" y="2317790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037332" y="2317790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Recall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2572643" y="2317790"/>
            <a:ext cx="111668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F1-Score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20063" y="2781657"/>
            <a:ext cx="7676674" cy="9277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2" name="Text 9"/>
          <p:cNvSpPr/>
          <p:nvPr/>
        </p:nvSpPr>
        <p:spPr>
          <a:xfrm>
            <a:off x="6427589" y="2913698"/>
            <a:ext cx="1116687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966710" y="2913698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88%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502021" y="2913698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0.65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037332" y="2913698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572643" y="2913698"/>
            <a:ext cx="111668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0.68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20063" y="3709392"/>
            <a:ext cx="7676674" cy="9277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8" name="Text 15"/>
          <p:cNvSpPr/>
          <p:nvPr/>
        </p:nvSpPr>
        <p:spPr>
          <a:xfrm>
            <a:off x="6427589" y="3841433"/>
            <a:ext cx="1116687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966710" y="3841433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90%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502021" y="3841433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0.70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1037332" y="3841433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0.76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2572643" y="3841433"/>
            <a:ext cx="111668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0.73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220063" y="4637127"/>
            <a:ext cx="7676674" cy="9277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24" name="Text 21"/>
          <p:cNvSpPr/>
          <p:nvPr/>
        </p:nvSpPr>
        <p:spPr>
          <a:xfrm>
            <a:off x="6427589" y="4769168"/>
            <a:ext cx="1116687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966710" y="4769168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93%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502021" y="4769168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0.82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1037332" y="4769168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0.85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2572643" y="4769168"/>
            <a:ext cx="111668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0.83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6220063" y="5564862"/>
            <a:ext cx="7676674" cy="595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30" name="Text 27"/>
          <p:cNvSpPr/>
          <p:nvPr/>
        </p:nvSpPr>
        <p:spPr>
          <a:xfrm>
            <a:off x="6427589" y="5696903"/>
            <a:ext cx="111668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SVM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966710" y="5696903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91%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9502021" y="5696903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0.78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1037332" y="5696903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0.80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2572643" y="5696903"/>
            <a:ext cx="111668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0.79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220063" y="6160770"/>
            <a:ext cx="7676674" cy="9277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36" name="Text 33"/>
          <p:cNvSpPr/>
          <p:nvPr/>
        </p:nvSpPr>
        <p:spPr>
          <a:xfrm>
            <a:off x="6427589" y="6292810"/>
            <a:ext cx="1116687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Neural Network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966710" y="6292810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95%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9502021" y="6292810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0.88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1037332" y="6292810"/>
            <a:ext cx="111287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0.90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12572643" y="6292810"/>
            <a:ext cx="1116687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0.89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6212443" y="7329488"/>
            <a:ext cx="769191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Selected Model: Neural Network for best overall performance.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7071352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1790"/>
            <a:ext cx="71518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Evaluation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907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Text 2"/>
          <p:cNvSpPr/>
          <p:nvPr/>
        </p:nvSpPr>
        <p:spPr>
          <a:xfrm>
            <a:off x="1530906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Confusion Matrix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5590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Visualizes True/False Positives &amp; Negatives.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9907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8" name="Text 5"/>
          <p:cNvSpPr/>
          <p:nvPr/>
        </p:nvSpPr>
        <p:spPr>
          <a:xfrm>
            <a:off x="5450919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Inference Time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5590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Tested for real-time deployment feasibility.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384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1" name="Text 8"/>
          <p:cNvSpPr/>
          <p:nvPr/>
        </p:nvSpPr>
        <p:spPr>
          <a:xfrm>
            <a:off x="1530906" y="4816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Balance Score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3067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Ensured fairness after oversampling.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9247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Outcome: High-performing, unbiased model ready for deployment.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45990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8026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Risks &amp; Mitigation Strategies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67118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Shape 2"/>
          <p:cNvSpPr/>
          <p:nvPr/>
        </p:nvSpPr>
        <p:spPr>
          <a:xfrm>
            <a:off x="801410" y="457473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6" name="Text 3"/>
          <p:cNvSpPr/>
          <p:nvPr/>
        </p:nvSpPr>
        <p:spPr>
          <a:xfrm>
            <a:off x="1029653" y="471844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Risk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471844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Impact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471844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Mitigation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22505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0" name="Text 7"/>
          <p:cNvSpPr/>
          <p:nvPr/>
        </p:nvSpPr>
        <p:spPr>
          <a:xfrm>
            <a:off x="1029653" y="536876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Quality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36876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 accuracy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36876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cleaning, KNN imputation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5875377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4" name="Text 11"/>
          <p:cNvSpPr/>
          <p:nvPr/>
        </p:nvSpPr>
        <p:spPr>
          <a:xfrm>
            <a:off x="1029653" y="601908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Overfitting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5077" y="601908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Poor generalization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6691" y="6019086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Regularization, Dropout, Cross-validation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88859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8" name="Text 15"/>
          <p:cNvSpPr/>
          <p:nvPr/>
        </p:nvSpPr>
        <p:spPr>
          <a:xfrm>
            <a:off x="1029653" y="703230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Imbalanced Data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75077" y="703230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Biased predictions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6691" y="703230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SMOTE, class weights adjustment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944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15884"/>
            <a:ext cx="122973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– Problem Statement &amp; Importance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887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Text 2"/>
          <p:cNvSpPr/>
          <p:nvPr/>
        </p:nvSpPr>
        <p:spPr>
          <a:xfrm>
            <a:off x="1615559" y="5361146"/>
            <a:ext cx="3197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Rising Global Prevalence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85668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Diabetes is a growing chronic disease worldwide with severe complications.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527887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8" name="Text 5"/>
          <p:cNvSpPr/>
          <p:nvPr/>
        </p:nvSpPr>
        <p:spPr>
          <a:xfrm>
            <a:off x="6033611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Early Prediction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33611" y="585668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Enables proactive medical decisions and prevention of advanced disease stages.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73828" y="527887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1" name="Text 8"/>
          <p:cNvSpPr/>
          <p:nvPr/>
        </p:nvSpPr>
        <p:spPr>
          <a:xfrm>
            <a:off x="10451663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Healthcare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51663" y="585668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Reduces burden on healthcare systems through scalable AI-powered interventions.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3967"/>
            <a:ext cx="92854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Plan &amp; Future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RESTful API for clinical use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 with healthcare professionals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Continuous monitoring post-deployment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89722"/>
            <a:ext cx="3201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Incorporate real-time data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Wearable device integration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 dataset with more features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526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is set to revolutionize preventive healthcare through predictive analytics.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3341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80466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Objectives &amp; Motivation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Predict diabetes risk using machine learning.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medical and demographic data.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clinician-friendly interfaces.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Millions undiagnosed globally.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Early detection improves outcomes.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Data-driven care increases efficiency.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752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Description &amp; Source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42223"/>
            <a:ext cx="3614618" cy="2336363"/>
          </a:xfrm>
          <a:prstGeom prst="roundRect">
            <a:avLst>
              <a:gd name="adj" fmla="val 153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Text 2"/>
          <p:cNvSpPr/>
          <p:nvPr/>
        </p:nvSpPr>
        <p:spPr>
          <a:xfrm>
            <a:off x="1099899" y="2804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Source &amp; Size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299936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Kaggle dataset with 100,000 patient records.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42223"/>
            <a:ext cx="3614618" cy="2336363"/>
          </a:xfrm>
          <a:prstGeom prst="roundRect">
            <a:avLst>
              <a:gd name="adj" fmla="val 153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8" name="Text 5"/>
          <p:cNvSpPr/>
          <p:nvPr/>
        </p:nvSpPr>
        <p:spPr>
          <a:xfrm>
            <a:off x="4953833" y="2804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299936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Gender, age, BMI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953833" y="3766661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Blood glucose, HbA1c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953833" y="4233386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Target: diabetes diagnosis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117902"/>
            <a:ext cx="7468553" cy="2336363"/>
          </a:xfrm>
          <a:prstGeom prst="roundRect">
            <a:avLst>
              <a:gd name="adj" fmla="val 1536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3" name="Text 10"/>
          <p:cNvSpPr/>
          <p:nvPr/>
        </p:nvSpPr>
        <p:spPr>
          <a:xfrm>
            <a:off x="1099899" y="53800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99899" y="5875615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Missing values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99899" y="6342340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4,969 duplicate records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99899" y="6809065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Imbalanced classes (91.5% non-diabetic)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79756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 &amp; Preprocessing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Duplicate Removal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Dropped 4,969 duplicate rows to ensure data integrity.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K-Nearest Neighbors imputation for missing values.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31690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Normalization &amp; Balance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Scaled features and flagged class imbalance early for modeling.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– Demographics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1507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Text 2"/>
          <p:cNvSpPr/>
          <p:nvPr/>
        </p:nvSpPr>
        <p:spPr>
          <a:xfrm>
            <a:off x="1615559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Age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99288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Mean age 41.89 years, range from infant to 80 years.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41507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8" name="Text 5"/>
          <p:cNvSpPr/>
          <p:nvPr/>
        </p:nvSpPr>
        <p:spPr>
          <a:xfrm>
            <a:off x="5499497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BMI Overview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99288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BMI 27.32, highlighting weight variance.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207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1" name="Text 8"/>
          <p:cNvSpPr/>
          <p:nvPr/>
        </p:nvSpPr>
        <p:spPr>
          <a:xfrm>
            <a:off x="1615559" y="5702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Gender Balance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1985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Even distribution between male and female participants.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15376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– Clinical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Blood Glucose Levels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Mean 138.06 mg/dL, indicating varied glycemic control.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HbA1c Statistics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Mean of 5.53%, reflecting long-term glucose levels.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Diabetes Prevalence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8.5% diabetic, majority non-diabetic (91.5%).</a:t>
            </a:r>
            <a:endParaRPr lang="en-US" sz="185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720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Correlation Analysis – Age &amp; Diabetes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3909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Text 2"/>
          <p:cNvSpPr/>
          <p:nvPr/>
        </p:nvSpPr>
        <p:spPr>
          <a:xfrm>
            <a:off x="7101959" y="3321368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Higher Age, Higher Risk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16885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Clear trend of increased diabetes likelihood with age.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23909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8" name="Text 5"/>
          <p:cNvSpPr/>
          <p:nvPr/>
        </p:nvSpPr>
        <p:spPr>
          <a:xfrm>
            <a:off x="10985897" y="3321368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Significant Patterns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816906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Older age groups show distinct higher prevalence.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79667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1" name="Text 8"/>
          <p:cNvSpPr/>
          <p:nvPr/>
        </p:nvSpPr>
        <p:spPr>
          <a:xfrm>
            <a:off x="7101959" y="58789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Implication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37448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Age is a strong predictor in diabetes risk models.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720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Correlation Analysis – BMI &amp; Diabetes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3909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Text 2"/>
          <p:cNvSpPr/>
          <p:nvPr/>
        </p:nvSpPr>
        <p:spPr>
          <a:xfrm>
            <a:off x="7101959" y="3321368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BMI, Elevates Risk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16885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Overweight and obese individuals face greater diabetes risk.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23909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8" name="Text 5"/>
          <p:cNvSpPr/>
          <p:nvPr/>
        </p:nvSpPr>
        <p:spPr>
          <a:xfrm>
            <a:off x="10985897" y="3321368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Health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816906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BMI is a critical factor in predictive modeling.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79667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1" name="Text 8"/>
          <p:cNvSpPr/>
          <p:nvPr/>
        </p:nvSpPr>
        <p:spPr>
          <a:xfrm>
            <a:off x="7101959" y="58789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Preventive 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37448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Addressing weight control can reduce diabetes incidence.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768</Words>
  <Application>Microsoft Macintosh PowerPoint</Application>
  <PresentationFormat>Custom</PresentationFormat>
  <Paragraphs>205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Montserrat</vt:lpstr>
      <vt:lpstr>Heebo Light</vt:lpstr>
      <vt:lpstr>PT Sans Bold</vt:lpstr>
      <vt:lpstr>PT Sans</vt:lpstr>
      <vt:lpstr>Arial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wael waboelsafa</cp:lastModifiedBy>
  <cp:revision>3</cp:revision>
  <dcterms:created xsi:type="dcterms:W3CDTF">2025-05-15T20:59:42Z</dcterms:created>
  <dcterms:modified xsi:type="dcterms:W3CDTF">2025-05-15T22:29:04Z</dcterms:modified>
</cp:coreProperties>
</file>